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71" r:id="rId5"/>
    <p:sldId id="273" r:id="rId6"/>
    <p:sldId id="274" r:id="rId7"/>
    <p:sldId id="275" r:id="rId8"/>
    <p:sldId id="277" r:id="rId9"/>
    <p:sldId id="278" r:id="rId10"/>
    <p:sldId id="276" r:id="rId11"/>
    <p:sldId id="257" r:id="rId12"/>
    <p:sldId id="258" r:id="rId13"/>
    <p:sldId id="259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5" y="260649"/>
            <a:ext cx="609617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Подготовка к ВПР</a:t>
            </a:r>
          </a:p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 (из опыта работы учителя Постниковой Л.Б.)</a:t>
            </a:r>
          </a:p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428596" y="1159854"/>
            <a:ext cx="814393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Предлагаю такие виды задач при работе с величинами: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Фильм в кинотеатре шёл 2 часа 10 минут и закончился в 15:00. Во сколько начался фильм?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Вылет самолета  по маршруту Москва – Париж переносится с 14 ч 30 мин на 16 ч 15 мин. На сколько минут задерживается рейс Москва – Париж?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3.У продавца было 6 кг клюквы. После продажи её части у него осталось 5 кг 150 г клюквы. Сколько граммов клюквы было продано? 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43" y="404664"/>
            <a:ext cx="6897554" cy="3617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491" y="3963184"/>
            <a:ext cx="15525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55228"/>
            <a:ext cx="18669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54873" y="5517232"/>
            <a:ext cx="2109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6672" y="4420269"/>
            <a:ext cx="1273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51023" y="4436686"/>
            <a:ext cx="1273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370"/>
            <a:ext cx="914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1.Какая </a:t>
            </a:r>
            <a:r>
              <a:rPr lang="ru-RU" sz="2000" dirty="0"/>
              <a:t>фигура будет видна, если смотреть на получившуюся постройку в направлении по стрелке? 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54403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933E-6 L 0.26111 0.181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56" y="90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517232"/>
            <a:ext cx="2109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810" y="3715705"/>
            <a:ext cx="1273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506" y="3573016"/>
            <a:ext cx="1273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557" y="476672"/>
            <a:ext cx="4241186" cy="258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74504"/>
            <a:ext cx="22574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170" y="3374504"/>
            <a:ext cx="23145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6810" y="29166"/>
            <a:ext cx="9007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Изобрази</a:t>
            </a:r>
            <a:r>
              <a:rPr lang="ru-RU" sz="2800" dirty="0"/>
              <a:t>, как выглядят эти дома на плане местности. </a:t>
            </a:r>
          </a:p>
        </p:txBody>
      </p:sp>
    </p:spTree>
    <p:extLst>
      <p:ext uri="{BB962C8B-B14F-4D97-AF65-F5344CB8AC3E}">
        <p14:creationId xmlns="" xmlns:p14="http://schemas.microsoft.com/office/powerpoint/2010/main" val="22850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4948 0.3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51305"/>
            <a:ext cx="5954387" cy="274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46850" y="90677"/>
            <a:ext cx="39805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Найди площадь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601" y="620688"/>
            <a:ext cx="51780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= 9см ·4 см= 36 см²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177" y="1751305"/>
            <a:ext cx="12137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9см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63106" y="2924944"/>
            <a:ext cx="12137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4см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21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3537436"/>
            <a:ext cx="5954387" cy="274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783" y="0"/>
            <a:ext cx="56525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1)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= 9см ·4 см= 36 см²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9962" y="3357520"/>
            <a:ext cx="12137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9см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3145" y="4581128"/>
            <a:ext cx="12137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4см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148" y="620688"/>
            <a:ext cx="88093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</a:rPr>
              <a:t>Изобрази на рисунке прямоугольник, </a:t>
            </a:r>
          </a:p>
          <a:p>
            <a:r>
              <a:rPr lang="ru-RU" sz="3600" b="1" spc="50" dirty="0" smtClean="0">
                <a:ln w="11430"/>
              </a:rPr>
              <a:t>который имеет площадь на 8 см² </a:t>
            </a:r>
          </a:p>
          <a:p>
            <a:r>
              <a:rPr lang="ru-RU" sz="3600" b="1" spc="50" dirty="0" smtClean="0">
                <a:ln w="11430"/>
              </a:rPr>
              <a:t>меньше исходного и является его частью </a:t>
            </a:r>
            <a:endParaRPr lang="ru-RU" sz="3600" b="1" cap="none" spc="50" dirty="0">
              <a:ln w="1143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421" y="2196374"/>
            <a:ext cx="62263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2)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= 36 см² - 8см²=28см²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8292" y="4293096"/>
            <a:ext cx="678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91950" y="3773018"/>
            <a:ext cx="10438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7см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4731241"/>
            <a:ext cx="10438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4см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002" y="6116296"/>
            <a:ext cx="69652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Проверка:</a:t>
            </a:r>
            <a:r>
              <a:rPr lang="en-US" sz="4000" b="1" cap="none" spc="50" dirty="0" smtClean="0">
                <a:ln w="11430"/>
                <a:solidFill>
                  <a:srgbClr val="0070C0"/>
                </a:solidFill>
              </a:rPr>
              <a:t>S= 7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см²·4см²=28см²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723" y="2829550"/>
            <a:ext cx="48601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Подбор: 7 и 4, 14 и 2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3741381" y="2887706"/>
            <a:ext cx="1422931" cy="70788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0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10" grpId="0"/>
      <p:bldP spid="11" grpId="0"/>
      <p:bldP spid="12" grpId="0"/>
      <p:bldP spid="1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4032448" cy="222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1997" y="146881"/>
            <a:ext cx="44047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</a:rPr>
              <a:t>Изобрази на рисунке прямоугольник</a:t>
            </a:r>
          </a:p>
          <a:p>
            <a:r>
              <a:rPr lang="ru-RU" sz="3600" b="1" spc="50" dirty="0" smtClean="0">
                <a:ln w="11430"/>
              </a:rPr>
              <a:t>площадью 21см² так, чтобы данная фигура была его частью.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676" y="2708920"/>
            <a:ext cx="3265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Подбор: 7 и 3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02" y="4581128"/>
            <a:ext cx="69652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Проверка:</a:t>
            </a:r>
            <a:r>
              <a:rPr lang="en-US" sz="4000" b="1" cap="none" spc="50" dirty="0" smtClean="0">
                <a:ln w="11430"/>
                <a:solidFill>
                  <a:srgbClr val="0070C0"/>
                </a:solidFill>
              </a:rPr>
              <a:t>S= 7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см²·3см²=21см²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38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59350"/>
            <a:ext cx="7230663" cy="294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66276"/>
            <a:ext cx="4032448" cy="222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1296" y="116632"/>
            <a:ext cx="4404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  <a:solidFill>
                  <a:srgbClr val="FF0000"/>
                </a:solidFill>
              </a:rPr>
              <a:t>Достраиваем:</a:t>
            </a:r>
            <a:endParaRPr lang="ru-RU" sz="3600" b="1" spc="50" dirty="0" smtClean="0">
              <a:ln w="11430"/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64088" y="1052736"/>
            <a:ext cx="43204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48052" y="1124744"/>
            <a:ext cx="45719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99793" y="1090598"/>
            <a:ext cx="92595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76932" y="1113456"/>
            <a:ext cx="45719" cy="130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71460" y="2398027"/>
            <a:ext cx="13244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34529" y="312333"/>
            <a:ext cx="10438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</a:rPr>
              <a:t>7см</a:t>
            </a:r>
            <a:endParaRPr lang="ru-RU" sz="4000" b="1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1422532"/>
            <a:ext cx="10438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</a:rPr>
              <a:t>3см</a:t>
            </a:r>
            <a:endParaRPr lang="ru-RU" sz="4000" b="1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622238"/>
            <a:ext cx="69652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Проверка:</a:t>
            </a:r>
            <a:r>
              <a:rPr lang="en-US" sz="4000" b="1" cap="none" spc="50" dirty="0" smtClean="0">
                <a:ln w="11430"/>
                <a:solidFill>
                  <a:srgbClr val="0070C0"/>
                </a:solidFill>
              </a:rPr>
              <a:t>S= 7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см²·3см²=21см²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7679" y="3336184"/>
            <a:ext cx="4404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  <a:solidFill>
                  <a:srgbClr val="FF0000"/>
                </a:solidFill>
              </a:rPr>
              <a:t>Второй способ:</a:t>
            </a:r>
            <a:endParaRPr lang="ru-RU" sz="3600" b="1" spc="50" dirty="0" smtClean="0">
              <a:ln w="1143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45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619" y="83528"/>
            <a:ext cx="8937877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</a:rPr>
              <a:t>№9. На компьютере пароль из семи цифр.</a:t>
            </a:r>
          </a:p>
          <a:p>
            <a:r>
              <a:rPr lang="ru-RU" sz="2800" b="1" spc="50" dirty="0" smtClean="0">
                <a:ln w="11430"/>
              </a:rPr>
              <a:t>Цифры идут в порядке убывания. </a:t>
            </a:r>
          </a:p>
          <a:p>
            <a:r>
              <a:rPr lang="ru-RU" sz="2800" b="1" spc="50" dirty="0" smtClean="0">
                <a:ln w="11430"/>
              </a:rPr>
              <a:t>Третья цифра в пароле – «5»,шестая – «2».</a:t>
            </a:r>
          </a:p>
          <a:p>
            <a:r>
              <a:rPr lang="ru-RU" sz="2800" b="1" spc="50" dirty="0" smtClean="0">
                <a:ln w="11430"/>
              </a:rPr>
              <a:t>   1.Какая цифра в пароле идёт пятой?</a:t>
            </a:r>
            <a:endParaRPr lang="ru-RU" sz="2800" b="1" cap="none" spc="50" dirty="0">
              <a:ln w="1143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154698" y="30828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858300" y="30828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35796" y="30882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43908" y="306917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19432" y="30936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92528" y="30828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155536" y="306917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7214" y="3450424"/>
            <a:ext cx="73805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Цифры: 0,1,2,3,4,5,6,7,8,9.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4748" y="231437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01480" y="228037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0280" y="215955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7252" y="2238517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52860" y="217070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28384" y="222445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64488" y="231471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58116" y="5013176"/>
            <a:ext cx="2630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706681" y="1888606"/>
            <a:ext cx="231895" cy="541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10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619" y="83528"/>
            <a:ext cx="77771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</a:rPr>
              <a:t>№9.П</a:t>
            </a:r>
            <a:r>
              <a:rPr lang="ru-RU" sz="3600" b="1" spc="50" dirty="0" smtClean="0">
                <a:ln w="11430"/>
              </a:rPr>
              <a:t>еречисли все цифры, которые</a:t>
            </a:r>
          </a:p>
          <a:p>
            <a:r>
              <a:rPr lang="ru-RU" sz="3600" b="1" spc="50" dirty="0" smtClean="0">
                <a:ln w="11430"/>
              </a:rPr>
              <a:t>могут стоять на первом месте.</a:t>
            </a:r>
            <a:endParaRPr lang="ru-RU" sz="3600" b="1" cap="none" spc="50" dirty="0">
              <a:ln w="1143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154698" y="30828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858300" y="30828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35796" y="30882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43908" y="306917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19432" y="30936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92528" y="308288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155536" y="306917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44748" y="231437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01480" y="228037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0280" y="215955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7252" y="2238517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52860" y="217070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28384" y="2224450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64488" y="231471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9512" y="5013176"/>
            <a:ext cx="371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7,8,9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105813" y="1325292"/>
            <a:ext cx="271067" cy="8756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780" y="3645024"/>
            <a:ext cx="73805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Цифры: 0,1,2,3,4,5,6,7,8,9.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90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97354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</a:rPr>
              <a:t>№11. При вычитании двух чисел Женя </a:t>
            </a:r>
          </a:p>
          <a:p>
            <a:r>
              <a:rPr lang="ru-RU" sz="3600" b="1" cap="none" spc="50" dirty="0" smtClean="0">
                <a:ln w="11430"/>
              </a:rPr>
              <a:t>случайно приписала лишний ноль в конце</a:t>
            </a:r>
          </a:p>
          <a:p>
            <a:r>
              <a:rPr lang="ru-RU" sz="3600" b="1" spc="50" dirty="0" smtClean="0">
                <a:ln w="11430"/>
              </a:rPr>
              <a:t>вычитаемого и вместо 32 получила 644.</a:t>
            </a:r>
          </a:p>
          <a:p>
            <a:r>
              <a:rPr lang="ru-RU" sz="3600" b="1" cap="none" spc="50" dirty="0" smtClean="0">
                <a:ln w="11430"/>
              </a:rPr>
              <a:t>К какому числу Женя случайно </a:t>
            </a:r>
          </a:p>
          <a:p>
            <a:r>
              <a:rPr lang="ru-RU" sz="3600" b="1" cap="none" spc="50" dirty="0" smtClean="0">
                <a:ln w="11430"/>
              </a:rPr>
              <a:t>приписала 0?</a:t>
            </a:r>
            <a:endParaRPr lang="ru-RU" sz="3600" b="1" cap="none" spc="50" dirty="0">
              <a:ln w="1143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56" y="2862322"/>
            <a:ext cx="86920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Решение: 644 </a:t>
            </a:r>
            <a:r>
              <a:rPr lang="ru-RU" sz="2800" b="1" dirty="0"/>
              <a:t>− 32 = 612 </a:t>
            </a:r>
            <a:r>
              <a:rPr lang="ru-RU" sz="2800" b="1" dirty="0">
                <a:solidFill>
                  <a:srgbClr val="FF0000"/>
                </a:solidFill>
              </a:rPr>
              <a:t>– на столько Женя ошиблась, приписав ноль </a:t>
            </a:r>
            <a:r>
              <a:rPr lang="ru-RU" sz="2800" b="1" dirty="0" smtClean="0">
                <a:solidFill>
                  <a:srgbClr val="FF0000"/>
                </a:solidFill>
              </a:rPr>
              <a:t>к  уменьшаемому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Приписать ноль – значит увеличить число в 10 раз.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Если </a:t>
            </a:r>
            <a:r>
              <a:rPr lang="ru-RU" sz="2800" b="1" dirty="0">
                <a:solidFill>
                  <a:srgbClr val="FF0000"/>
                </a:solidFill>
              </a:rPr>
              <a:t>ничего не приписывать, будет само число.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Ошибка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</a:rPr>
              <a:t>внесённая Женей, составляет 9 чисел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Значит</a:t>
            </a:r>
            <a:r>
              <a:rPr lang="ru-RU" sz="2800" b="1" dirty="0">
                <a:solidFill>
                  <a:srgbClr val="FF0000"/>
                </a:solidFill>
              </a:rPr>
              <a:t>, чтобы узнать число, достаточно ошибку разделить на 9.</a:t>
            </a:r>
          </a:p>
          <a:p>
            <a:r>
              <a:rPr lang="ru-RU" sz="2800" b="1" dirty="0"/>
              <a:t>612 :9 = 68.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484102"/>
            <a:ext cx="4932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 число 68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09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214422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/>
              <a:t>«Успех в учении – это единственный источник внутренних сил, рождающих энергию для преодоления трудностей, желания учиться.» </a:t>
            </a:r>
            <a:endParaRPr lang="ru-RU" sz="3600" b="1" dirty="0" smtClean="0"/>
          </a:p>
          <a:p>
            <a:pPr algn="just"/>
            <a:r>
              <a:rPr lang="ru-RU" sz="3600" b="1" dirty="0" smtClean="0"/>
              <a:t>(</a:t>
            </a:r>
            <a:r>
              <a:rPr lang="ru-RU" sz="3600" b="1" dirty="0" smtClean="0"/>
              <a:t>В.А. Сухомлинский.) 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857233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 </a:t>
            </a:r>
            <a:r>
              <a:rPr lang="ru-RU" sz="4000" b="1" dirty="0" smtClean="0"/>
              <a:t>В </a:t>
            </a:r>
            <a:r>
              <a:rPr lang="ru-RU" sz="4000" b="1" dirty="0"/>
              <a:t>погребе стоят банки с вареньем весом 2 кг и 3 кг. Всего там стоит 25 </a:t>
            </a:r>
            <a:r>
              <a:rPr lang="ru-RU" sz="4000" b="1" dirty="0" smtClean="0"/>
              <a:t>банок, причём </a:t>
            </a:r>
            <a:r>
              <a:rPr lang="ru-RU" sz="4000" b="1" dirty="0"/>
              <a:t>общий вес 2-килограммовых банок равен общему </a:t>
            </a:r>
            <a:r>
              <a:rPr lang="ru-RU" sz="4000" b="1" dirty="0" smtClean="0"/>
              <a:t>весу  3-килограммовых</a:t>
            </a:r>
            <a:r>
              <a:rPr lang="ru-RU" sz="4000" b="1" dirty="0"/>
              <a:t>. Сколько банок весом 3 кг стоит в погребе?</a:t>
            </a:r>
          </a:p>
        </p:txBody>
      </p:sp>
    </p:spTree>
    <p:extLst>
      <p:ext uri="{BB962C8B-B14F-4D97-AF65-F5344CB8AC3E}">
        <p14:creationId xmlns="" xmlns:p14="http://schemas.microsoft.com/office/powerpoint/2010/main" val="37273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94" y="0"/>
            <a:ext cx="91033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Условия: </a:t>
            </a:r>
            <a:r>
              <a:rPr lang="ru-RU" sz="4000" b="1" dirty="0" smtClean="0"/>
              <a:t>1.Банки 2 </a:t>
            </a:r>
            <a:r>
              <a:rPr lang="ru-RU" sz="4000" b="1" dirty="0"/>
              <a:t>кг и 3 кг. </a:t>
            </a:r>
            <a:endParaRPr lang="ru-RU" sz="4000" b="1" dirty="0" smtClean="0"/>
          </a:p>
          <a:p>
            <a:r>
              <a:rPr lang="ru-RU" sz="4000" b="1" dirty="0" smtClean="0"/>
              <a:t>2.Всего 25 банок</a:t>
            </a:r>
          </a:p>
          <a:p>
            <a:r>
              <a:rPr lang="ru-RU" sz="4000" b="1" dirty="0" smtClean="0"/>
              <a:t>3. Вес 2кг банок = весу  3кг банок</a:t>
            </a:r>
          </a:p>
          <a:p>
            <a:r>
              <a:rPr lang="ru-RU" sz="4000" b="1" dirty="0" smtClean="0"/>
              <a:t>Сколько </a:t>
            </a:r>
            <a:r>
              <a:rPr lang="ru-RU" sz="4000" b="1" dirty="0"/>
              <a:t>банок весом 3 кг стоит в погребе?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13" y="2936215"/>
            <a:ext cx="919867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1.Подбор:</a:t>
            </a:r>
            <a:r>
              <a:rPr lang="ru-RU" sz="3200" b="1" cap="none" spc="50" dirty="0" smtClean="0">
                <a:ln w="11430"/>
                <a:solidFill>
                  <a:srgbClr val="0070C0"/>
                </a:solidFill>
              </a:rPr>
              <a:t>приблизительно пополам 12б.и 13б.</a:t>
            </a:r>
          </a:p>
          <a:p>
            <a:pPr>
              <a:lnSpc>
                <a:spcPct val="150000"/>
              </a:lnSpc>
            </a:pPr>
            <a:r>
              <a:rPr lang="ru-RU" sz="4000" b="1" spc="50" dirty="0" smtClean="0">
                <a:ln w="11430"/>
                <a:solidFill>
                  <a:srgbClr val="0070C0"/>
                </a:solidFill>
              </a:rPr>
              <a:t>2 кг·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 13      3кг·12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4" name="Не равно 3"/>
          <p:cNvSpPr/>
          <p:nvPr/>
        </p:nvSpPr>
        <p:spPr>
          <a:xfrm>
            <a:off x="1921227" y="4218219"/>
            <a:ext cx="864096" cy="504056"/>
          </a:xfrm>
          <a:prstGeom prst="mathNot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521" y="4722275"/>
            <a:ext cx="51710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2.Подбор: 10б.  и 15б.</a:t>
            </a:r>
          </a:p>
          <a:p>
            <a:pPr>
              <a:lnSpc>
                <a:spcPct val="150000"/>
              </a:lnSpc>
            </a:pPr>
            <a:r>
              <a:rPr lang="ru-RU" sz="4000" b="1" spc="50" dirty="0" smtClean="0">
                <a:ln w="11430"/>
                <a:solidFill>
                  <a:srgbClr val="0070C0"/>
                </a:solidFill>
              </a:rPr>
              <a:t>2 кг·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</a:rPr>
              <a:t> 15      3кг·10</a:t>
            </a:r>
            <a:endParaRPr lang="ru-RU" sz="4000" b="1" cap="none" spc="50" dirty="0">
              <a:ln w="11430"/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695692"/>
            <a:ext cx="6655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26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9426" y="3743050"/>
            <a:ext cx="6655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36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517232"/>
            <a:ext cx="6655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30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39426" y="5517231"/>
            <a:ext cx="6655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30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2074853" y="5884122"/>
            <a:ext cx="648072" cy="558882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00927" y="5288340"/>
            <a:ext cx="44664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Ответ: 10 банок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             по 3 кг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72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2109" y="2967335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5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857232"/>
            <a:ext cx="77153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Примерный  алгоритм подготовки к ВПР: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Повторить перечень планируемых результатов по предмету (русский язык, математика, окружающий мир).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Подобрать задания для проверки того, насколько усвоен каждый из этих предметов.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Провести повторение по разделам учебной предметной программы.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Выполнить  проверочные работы на все разделы программы, вместе обсуждая план выполнения работы, особенности формулировок заданий и т.д.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Вести учет выявленных пробелов для адресной помощи в их ликвидации.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500034" y="1351933"/>
            <a:ext cx="78581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ринципы: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должны быть разнообразными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заданий на оценивание достижения каждого планируемого результата должно быть достаточно для того, чтобы сделать вывод о достижении этого планируемого результата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задания должны быть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разноуровневыми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1357298"/>
            <a:ext cx="8501122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разработки заданий использовать: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1)тестовые задания для проведения независимой оценки индивидуальных учебных достижений 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Узоровой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О.В.)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2) проверочные работы для подготовки к ВПР 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Рыдзе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О.А.);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50 шагов к успеху.  Математика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Кормишина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С.Н.)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тематический контроль знаний учащихся 4 класс (Голубь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00100" y="1357298"/>
            <a:ext cx="6858048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Найди значение выражения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70237 −65018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2692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56 =			    17 572 : 46 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51498+987543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11 033 : (593 – 64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9) =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(9 042 – 7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715 ) :11 =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Составь другие выражения с таким значением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142976" y="857232"/>
            <a:ext cx="664373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конструкции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1.Придумайте два трехзначных числа, сумма которых равна 999 и все цифры которых различны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2.Три фишки с цифрами 1,3,6 расположите в ряд так, чтобы получилось число, делящееся на 7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 rot="10800000" flipV="1">
            <a:off x="214282" y="500042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Причины возникновения  ошибок при работе с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величинами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несформированность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понятия о величине;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незнание единиц измерения величин и соотношения между ними;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незнание алгоритмов преобразования величин, действий с величинами, выраженными в одинаковых или разных единицах;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несформированность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общего умения решать текстовые задачи.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 rot="10800000" flipV="1">
            <a:off x="714348" y="500042"/>
            <a:ext cx="7786742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Задания для устного счета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1.Вставьте  число: 8м=   дм,  2ч 15мин =   мин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2.Запишите величины в порядке уменьшения(увеличения): 5085 см, 5085 дм, 5085 км, 5085 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3.Составь по правилу столбики для величин: 9 км      1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80 кг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4.Выбери единицы массы (времени, длины, площади): 5 дм, 1 т,   9 ч,   100 кг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5.Какая величина лишняя?  3080 см, 5407 км, 4078 кг, 19063 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6.Сравни: 7300 мм* 73 м, 35см* 35 дм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916</Words>
  <Application>Microsoft Office PowerPoint</Application>
  <PresentationFormat>Экран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Немазанникова</dc:creator>
  <cp:lastModifiedBy>ПК</cp:lastModifiedBy>
  <cp:revision>21</cp:revision>
  <dcterms:created xsi:type="dcterms:W3CDTF">2016-05-17T13:01:48Z</dcterms:created>
  <dcterms:modified xsi:type="dcterms:W3CDTF">2018-08-23T04:49:23Z</dcterms:modified>
</cp:coreProperties>
</file>